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1" r:id="rId1"/>
  </p:sldMasterIdLst>
  <p:notesMasterIdLst>
    <p:notesMasterId r:id="rId10"/>
  </p:notesMasterIdLst>
  <p:handoutMasterIdLst>
    <p:handoutMasterId r:id="rId11"/>
  </p:handoutMasterIdLst>
  <p:sldIdLst>
    <p:sldId id="1372" r:id="rId2"/>
    <p:sldId id="1381" r:id="rId3"/>
    <p:sldId id="1374" r:id="rId4"/>
    <p:sldId id="1373" r:id="rId5"/>
    <p:sldId id="1388" r:id="rId6"/>
    <p:sldId id="1375" r:id="rId7"/>
    <p:sldId id="1389" r:id="rId8"/>
    <p:sldId id="1390" r:id="rId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F00"/>
    <a:srgbClr val="BC4300"/>
    <a:srgbClr val="A8C2D8"/>
    <a:srgbClr val="97B7D1"/>
    <a:srgbClr val="45759D"/>
    <a:srgbClr val="719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0424" autoAdjust="0"/>
  </p:normalViewPr>
  <p:slideViewPr>
    <p:cSldViewPr>
      <p:cViewPr varScale="1">
        <p:scale>
          <a:sx n="62" d="100"/>
          <a:sy n="62" d="100"/>
        </p:scale>
        <p:origin x="148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854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1760194-013F-4AEA-96F0-D9C0421AE61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5240612B-2E2F-413F-9685-37227E583A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4C714548-99AC-4781-9223-AD60EBDAF5B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69D502A8-1DA7-494F-A33C-01266E8D916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7EE124B-98D5-487C-B031-D9CE5ABA23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BCEE14-0EAA-4385-A8D0-C7C167D382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Verdan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964F5-7BB0-4B29-8705-301498322CC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8A03A3DF-EFC3-432D-A867-6297CDC86AEA}" type="datetimeFigureOut">
              <a:rPr lang="en-US" altLang="en-US"/>
              <a:pPr>
                <a:defRPr/>
              </a:pPr>
              <a:t>6/27/2021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B01155A-F766-47B1-95AA-6C4247A99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A5BF4C5-7A28-4925-9DC0-0A08E3F5A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ECCFE-0730-4267-B722-8D8E3C97A9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Verdan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D12E5-9953-4E0B-A788-696DB51FA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D18FF9F1-15B1-4512-9B6B-6CC6131A85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7535D14-CFE1-474E-A502-4FFB0BC6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AF204784-E226-4CD8-B81A-6797E42EF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0F6BBB13-1E3F-4908-B177-C71344F0A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12A2E5-D44F-4688-A386-350E1291783F}" type="slidenum">
              <a:rPr lang="en-US" altLang="en-US" sz="1300"/>
              <a:pPr/>
              <a:t>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887701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7535D14-CFE1-474E-A502-4FFB0BC6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AF204784-E226-4CD8-B81A-6797E42EF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0F6BBB13-1E3F-4908-B177-C71344F0A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12A2E5-D44F-4688-A386-350E1291783F}" type="slidenum">
              <a:rPr lang="en-US" altLang="en-US" sz="1300"/>
              <a:pPr/>
              <a:t>2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44046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7535D14-CFE1-474E-A502-4FFB0BC6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AF204784-E226-4CD8-B81A-6797E42EF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0F6BBB13-1E3F-4908-B177-C71344F0A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12A2E5-D44F-4688-A386-350E1291783F}" type="slidenum">
              <a:rPr lang="en-US" altLang="en-US" sz="1300"/>
              <a:pPr/>
              <a:t>3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13574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7535D14-CFE1-474E-A502-4FFB0BC6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AF204784-E226-4CD8-B81A-6797E42EF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0F6BBB13-1E3F-4908-B177-C71344F0A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12A2E5-D44F-4688-A386-350E1291783F}" type="slidenum">
              <a:rPr lang="en-US" altLang="en-US" sz="1300"/>
              <a:pPr/>
              <a:t>4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691505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7535D14-CFE1-474E-A502-4FFB0BC6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AF204784-E226-4CD8-B81A-6797E42EF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0F6BBB13-1E3F-4908-B177-C71344F0A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12A2E5-D44F-4688-A386-350E1291783F}" type="slidenum">
              <a:rPr lang="en-US" altLang="en-US" sz="1300"/>
              <a:pPr/>
              <a:t>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00485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7535D14-CFE1-474E-A502-4FFB0BC6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AF204784-E226-4CD8-B81A-6797E42EF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0F6BBB13-1E3F-4908-B177-C71344F0A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12A2E5-D44F-4688-A386-350E1291783F}" type="slidenum">
              <a:rPr lang="en-US" altLang="en-US" sz="1300"/>
              <a:pPr/>
              <a:t>6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18813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7535D14-CFE1-474E-A502-4FFB0BC6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AF204784-E226-4CD8-B81A-6797E42EF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0F6BBB13-1E3F-4908-B177-C71344F0A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12A2E5-D44F-4688-A386-350E1291783F}" type="slidenum">
              <a:rPr lang="en-US" altLang="en-US" sz="1300"/>
              <a:pPr/>
              <a:t>7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95570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07535D14-CFE1-474E-A502-4FFB0BC6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AF204784-E226-4CD8-B81A-6797E42EF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0F6BBB13-1E3F-4908-B177-C71344F0A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12A2E5-D44F-4688-A386-350E1291783F}" type="slidenum">
              <a:rPr lang="en-US" altLang="en-US" sz="1300"/>
              <a:pPr/>
              <a:t>8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05295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rgbClr val="719D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rgbClr val="4575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rgbClr val="A8C2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4700">
                <a:solidFill>
                  <a:srgbClr val="416F95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20AD8-9E3B-49E0-925A-B026A855EA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44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3C998-0CF6-4FF2-B7B5-A87BE9EC0F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828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E0602-DF34-4C59-B233-3989B85EDA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12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1C02C-08AF-4244-8627-4CE74AABAB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90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4D4B0-C092-435B-AC3B-5116EC221C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185058"/>
            <a:ext cx="2133600" cy="457200"/>
          </a:xfrm>
          <a:ln/>
        </p:spPr>
        <p:txBody>
          <a:bodyPr/>
          <a:lstStyle>
            <a:lvl1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‹#›</a:t>
            </a:fld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3081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BA0A1F5-7A98-4BFB-8AA9-57A2A302A2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185058"/>
            <a:ext cx="2133600" cy="457200"/>
          </a:xfrm>
          <a:ln/>
        </p:spPr>
        <p:txBody>
          <a:bodyPr/>
          <a:lstStyle>
            <a:lvl1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‹#›</a:t>
            </a:fld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255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FFCBE78-82D4-4A77-8DF8-4E08F51357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185058"/>
            <a:ext cx="2133600" cy="457200"/>
          </a:xfrm>
          <a:ln/>
        </p:spPr>
        <p:txBody>
          <a:bodyPr/>
          <a:lstStyle>
            <a:lvl1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‹#›</a:t>
            </a:fld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301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B52BEF-78AF-4BED-BBDA-3593EF202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185058"/>
            <a:ext cx="2133600" cy="457200"/>
          </a:xfrm>
          <a:ln/>
        </p:spPr>
        <p:txBody>
          <a:bodyPr/>
          <a:lstStyle>
            <a:lvl1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‹#›</a:t>
            </a:fld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029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EC4D1-E7B3-4007-99AF-0AC9D0E461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399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ABA571-6170-4827-B236-C443A07814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37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82944-8749-418E-A155-9D8AD7A7C9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5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17FD8625-357F-4870-997B-D50CEB46CF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719DC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BC4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45759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A8C2D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035" name="Picture 11" descr="PEER_logo_Transp_l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6096000"/>
            <a:ext cx="4619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26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5759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5759D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5759D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5759D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5759D"/>
          </a:solidFill>
          <a:latin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45759D"/>
          </a:solidFill>
          <a:latin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45759D"/>
          </a:solidFill>
          <a:latin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45759D"/>
          </a:solidFill>
          <a:latin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45759D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BC4300"/>
        </a:buClr>
        <a:buSzPct val="75000"/>
        <a:buFont typeface="Wingdings" panose="05000000000000000000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719DC1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66F00"/>
        </a:buClr>
        <a:buSzPct val="6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5759D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7DEC2-5F57-464F-BF32-0B96C9F1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4" y="248563"/>
            <a:ext cx="8382000" cy="1139825"/>
          </a:xfrm>
        </p:spPr>
        <p:txBody>
          <a:bodyPr/>
          <a:lstStyle/>
          <a:p>
            <a:pPr>
              <a:defRPr/>
            </a:pPr>
            <a:r>
              <a:rPr lang="en-US" sz="2800" u="sng" dirty="0"/>
              <a:t>Tasks 3 &amp; 4</a:t>
            </a:r>
            <a:r>
              <a:rPr lang="en-US" sz="2800" dirty="0"/>
              <a:t>: Developing detailed FE models and Conducting nonlinear dynamic analyses: </a:t>
            </a:r>
            <a:r>
              <a:rPr lang="en-US" sz="2800" i="1" dirty="0"/>
              <a:t>Aerial Structure 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9908E-4E2A-4FAA-BD4C-25A8C8D9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1</a:t>
            </a:fld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83A49-3CC7-4E53-8595-8D4FDC13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83114"/>
            <a:ext cx="7795549" cy="27432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4D9B14-C625-4D55-8DEE-0C6EE8852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1" y="4658200"/>
            <a:ext cx="7213645" cy="19202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BB305D-BC5F-43AD-917E-111BB71E64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85" r="5072"/>
          <a:stretch/>
        </p:blipFill>
        <p:spPr>
          <a:xfrm>
            <a:off x="7391400" y="4795360"/>
            <a:ext cx="1683020" cy="164592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0887EB-3C72-4A38-AC5D-2EFA64DAA3CF}"/>
              </a:ext>
            </a:extLst>
          </p:cNvPr>
          <p:cNvSpPr/>
          <p:nvPr/>
        </p:nvSpPr>
        <p:spPr>
          <a:xfrm>
            <a:off x="2057400" y="1676400"/>
            <a:ext cx="1752600" cy="7232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spcAft>
                <a:spcPts val="600"/>
              </a:spcAft>
              <a:tabLst>
                <a:tab pos="1084263" algn="l"/>
              </a:tabLst>
              <a:defRPr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Rockridge:</a:t>
            </a:r>
          </a:p>
          <a:p>
            <a:pPr algn="ctr" eaLnBrk="1" hangingPunct="1">
              <a:spcAft>
                <a:spcPts val="600"/>
              </a:spcAft>
              <a:tabLst>
                <a:tab pos="1084263" algn="l"/>
              </a:tabLst>
              <a:defRPr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Shattuck Ave</a:t>
            </a:r>
          </a:p>
        </p:txBody>
      </p:sp>
    </p:spTree>
    <p:extLst>
      <p:ext uri="{BB962C8B-B14F-4D97-AF65-F5344CB8AC3E}">
        <p14:creationId xmlns:p14="http://schemas.microsoft.com/office/powerpoint/2010/main" val="340953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7DEC2-5F57-464F-BF32-0B96C9F1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4" y="248563"/>
            <a:ext cx="8382000" cy="1139825"/>
          </a:xfrm>
        </p:spPr>
        <p:txBody>
          <a:bodyPr/>
          <a:lstStyle/>
          <a:p>
            <a:pPr>
              <a:defRPr/>
            </a:pPr>
            <a:r>
              <a:rPr lang="en-US" sz="2800" u="sng" dirty="0"/>
              <a:t>Tasks 3 &amp; 4</a:t>
            </a:r>
            <a:r>
              <a:rPr lang="en-US" sz="2800" dirty="0"/>
              <a:t>: Developing detailed FE models and Conducting nonlinear dynamic analyses: </a:t>
            </a:r>
            <a:r>
              <a:rPr lang="en-US" sz="2800" i="1" dirty="0"/>
              <a:t>Aerial Structure 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9908E-4E2A-4FAA-BD4C-25A8C8D9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2</a:t>
            </a:fld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A1155-2E87-4EF7-A866-EE32A2719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07"/>
          <a:stretch/>
        </p:blipFill>
        <p:spPr>
          <a:xfrm>
            <a:off x="458135" y="1524000"/>
            <a:ext cx="4074762" cy="392433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BC164-01F4-48F4-AA5B-E3705FF9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524000"/>
            <a:ext cx="3676650" cy="337279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80495-19E1-4FBF-BF10-E47C2CAEFDCD}"/>
              </a:ext>
            </a:extLst>
          </p:cNvPr>
          <p:cNvSpPr/>
          <p:nvPr/>
        </p:nvSpPr>
        <p:spPr>
          <a:xfrm>
            <a:off x="1103896" y="2438400"/>
            <a:ext cx="1600200" cy="9144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366E0-A38F-492D-9C81-009AB8B7427A}"/>
              </a:ext>
            </a:extLst>
          </p:cNvPr>
          <p:cNvSpPr txBox="1"/>
          <p:nvPr/>
        </p:nvSpPr>
        <p:spPr>
          <a:xfrm>
            <a:off x="289508" y="5596356"/>
            <a:ext cx="4243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aerial structure is midway between two BART stations: Rockridge and MacArthur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9E058-8717-46AB-AF52-181687AE7431}"/>
              </a:ext>
            </a:extLst>
          </p:cNvPr>
          <p:cNvCxnSpPr>
            <a:cxnSpLocks/>
          </p:cNvCxnSpPr>
          <p:nvPr/>
        </p:nvCxnSpPr>
        <p:spPr>
          <a:xfrm>
            <a:off x="6229350" y="2743200"/>
            <a:ext cx="838200" cy="0"/>
          </a:xfrm>
          <a:prstGeom prst="straightConnector1">
            <a:avLst/>
          </a:prstGeom>
          <a:ln w="25400">
            <a:solidFill>
              <a:srgbClr val="F66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33724-D952-4231-80A7-1C64C21F1F31}"/>
              </a:ext>
            </a:extLst>
          </p:cNvPr>
          <p:cNvCxnSpPr>
            <a:cxnSpLocks/>
          </p:cNvCxnSpPr>
          <p:nvPr/>
        </p:nvCxnSpPr>
        <p:spPr>
          <a:xfrm>
            <a:off x="6381750" y="2871536"/>
            <a:ext cx="685800" cy="0"/>
          </a:xfrm>
          <a:prstGeom prst="straightConnector1">
            <a:avLst/>
          </a:prstGeom>
          <a:ln w="25400">
            <a:solidFill>
              <a:srgbClr val="F66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D708EB-D241-4001-9E0F-7468B2CB4425}"/>
              </a:ext>
            </a:extLst>
          </p:cNvPr>
          <p:cNvSpPr txBox="1"/>
          <p:nvPr/>
        </p:nvSpPr>
        <p:spPr>
          <a:xfrm>
            <a:off x="7067550" y="2633246"/>
            <a:ext cx="106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Highway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2A0DAB-05DB-4D9E-9F7C-5986F66C43FB}"/>
              </a:ext>
            </a:extLst>
          </p:cNvPr>
          <p:cNvCxnSpPr/>
          <p:nvPr/>
        </p:nvCxnSpPr>
        <p:spPr>
          <a:xfrm flipH="1" flipV="1">
            <a:off x="5772151" y="2971800"/>
            <a:ext cx="380999" cy="133366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02BCB4-DFB5-4DE7-BB12-6E6A949D740F}"/>
              </a:ext>
            </a:extLst>
          </p:cNvPr>
          <p:cNvSpPr txBox="1"/>
          <p:nvPr/>
        </p:nvSpPr>
        <p:spPr>
          <a:xfrm>
            <a:off x="5035218" y="2579148"/>
            <a:ext cx="819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BART railway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15E21-43AF-49D1-BBAC-0AF17D0E9BB6}"/>
              </a:ext>
            </a:extLst>
          </p:cNvPr>
          <p:cNvSpPr txBox="1"/>
          <p:nvPr/>
        </p:nvSpPr>
        <p:spPr>
          <a:xfrm>
            <a:off x="4660106" y="5036418"/>
            <a:ext cx="40257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 of the curve and the centrifugal force, this aerial structure provides an opportunity to demonstrate the difference between two cases: a) train moving and b) train stopped or moving slowly</a:t>
            </a:r>
          </a:p>
        </p:txBody>
      </p:sp>
    </p:spTree>
    <p:extLst>
      <p:ext uri="{BB962C8B-B14F-4D97-AF65-F5344CB8AC3E}">
        <p14:creationId xmlns:p14="http://schemas.microsoft.com/office/powerpoint/2010/main" val="54712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7DEC2-5F57-464F-BF32-0B96C9F1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4" y="248563"/>
            <a:ext cx="8382000" cy="1139825"/>
          </a:xfrm>
        </p:spPr>
        <p:txBody>
          <a:bodyPr/>
          <a:lstStyle/>
          <a:p>
            <a:pPr>
              <a:defRPr/>
            </a:pPr>
            <a:r>
              <a:rPr lang="en-US" sz="2800" u="sng" dirty="0"/>
              <a:t>Tasks 3 &amp; 4</a:t>
            </a:r>
            <a:r>
              <a:rPr lang="en-US" sz="2800" dirty="0"/>
              <a:t>: Developing detailed FE models and Conducting nonlinear dynamic analyses: </a:t>
            </a:r>
            <a:r>
              <a:rPr lang="en-US" sz="2800" i="1" dirty="0"/>
              <a:t>Aerial Structure 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9908E-4E2A-4FAA-BD4C-25A8C8D9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3</a:t>
            </a:fld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0FF142-F8B8-43B3-953D-0758E6D69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2"/>
          <a:stretch/>
        </p:blipFill>
        <p:spPr>
          <a:xfrm>
            <a:off x="1565798" y="1441007"/>
            <a:ext cx="5950411" cy="23882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F29E2-0DA4-415F-987F-1001D78EE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3" t="1564" r="21953" b="6621"/>
          <a:stretch/>
        </p:blipFill>
        <p:spPr>
          <a:xfrm>
            <a:off x="4186543" y="3441459"/>
            <a:ext cx="4347857" cy="34165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ADED3-F379-4C9F-928F-3D92E860BBBE}"/>
              </a:ext>
            </a:extLst>
          </p:cNvPr>
          <p:cNvCxnSpPr/>
          <p:nvPr/>
        </p:nvCxnSpPr>
        <p:spPr>
          <a:xfrm flipV="1">
            <a:off x="5177143" y="3441459"/>
            <a:ext cx="0" cy="28831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788802-603B-4036-9ECE-D14151466461}"/>
              </a:ext>
            </a:extLst>
          </p:cNvPr>
          <p:cNvCxnSpPr/>
          <p:nvPr/>
        </p:nvCxnSpPr>
        <p:spPr>
          <a:xfrm flipV="1">
            <a:off x="5710543" y="3441459"/>
            <a:ext cx="0" cy="28831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ABE15F-177F-4114-864C-AF3BC086636E}"/>
              </a:ext>
            </a:extLst>
          </p:cNvPr>
          <p:cNvCxnSpPr/>
          <p:nvPr/>
        </p:nvCxnSpPr>
        <p:spPr>
          <a:xfrm>
            <a:off x="5177143" y="3581400"/>
            <a:ext cx="533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1D0F40-31E8-4114-AF2C-5D07B2F2886A}"/>
              </a:ext>
            </a:extLst>
          </p:cNvPr>
          <p:cNvSpPr txBox="1"/>
          <p:nvPr/>
        </p:nvSpPr>
        <p:spPr>
          <a:xfrm>
            <a:off x="304801" y="5715000"/>
            <a:ext cx="37337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 it is a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stiff structure and likely has a short period, accelerations due to earthquake shaking on the aerial girder level will be large</a:t>
            </a:r>
            <a:endParaRPr lang="en-US" sz="1600" b="0" i="0" u="none" strike="noStrik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15E21-43AF-49D1-BBAC-0AF17D0E9BB6}"/>
              </a:ext>
            </a:extLst>
          </p:cNvPr>
          <p:cNvSpPr txBox="1"/>
          <p:nvPr/>
        </p:nvSpPr>
        <p:spPr>
          <a:xfrm>
            <a:off x="5979057" y="6539338"/>
            <a:ext cx="152399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0" i="0" u="none" strike="noStrike" baseline="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 (sec)</a:t>
            </a:r>
          </a:p>
        </p:txBody>
      </p:sp>
    </p:spTree>
    <p:extLst>
      <p:ext uri="{BB962C8B-B14F-4D97-AF65-F5344CB8AC3E}">
        <p14:creationId xmlns:p14="http://schemas.microsoft.com/office/powerpoint/2010/main" val="287528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7DEC2-5F57-464F-BF32-0B96C9F1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4" y="248563"/>
            <a:ext cx="8382000" cy="1139825"/>
          </a:xfrm>
        </p:spPr>
        <p:txBody>
          <a:bodyPr/>
          <a:lstStyle/>
          <a:p>
            <a:pPr>
              <a:defRPr/>
            </a:pPr>
            <a:r>
              <a:rPr lang="en-US" sz="2800" u="sng" dirty="0"/>
              <a:t>Tasks 3 &amp; 4</a:t>
            </a:r>
            <a:r>
              <a:rPr lang="en-US" sz="2800" dirty="0"/>
              <a:t>: Developing detailed FE models and Conducting nonlinear dynamic analyses: </a:t>
            </a:r>
            <a:r>
              <a:rPr lang="en-US" sz="2800" i="1" dirty="0"/>
              <a:t>Aerial Structure 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9908E-4E2A-4FAA-BD4C-25A8C8D9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4</a:t>
            </a:fld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662F11-0E6F-49C7-8FDD-4DFB88944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5"/>
          <a:stretch/>
        </p:blipFill>
        <p:spPr>
          <a:xfrm>
            <a:off x="883122" y="1553490"/>
            <a:ext cx="6929383" cy="267969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A41C6A-99F2-49B4-ABBD-3AEB5E144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2"/>
          <a:stretch/>
        </p:blipFill>
        <p:spPr>
          <a:xfrm>
            <a:off x="1371600" y="4400826"/>
            <a:ext cx="5950411" cy="23882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590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7DEC2-5F57-464F-BF32-0B96C9F1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4" y="248563"/>
            <a:ext cx="8382000" cy="1139825"/>
          </a:xfrm>
        </p:spPr>
        <p:txBody>
          <a:bodyPr/>
          <a:lstStyle/>
          <a:p>
            <a:pPr>
              <a:defRPr/>
            </a:pPr>
            <a:r>
              <a:rPr lang="en-US" sz="2800" u="sng" dirty="0"/>
              <a:t>Tasks 3 &amp; 4</a:t>
            </a:r>
            <a:r>
              <a:rPr lang="en-US" sz="2800" dirty="0"/>
              <a:t>: Developing detailed FE models and Conducting nonlinear dynamic analyses: </a:t>
            </a:r>
            <a:r>
              <a:rPr lang="en-US" sz="2800" i="1" dirty="0"/>
              <a:t>Aerial Structure 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9908E-4E2A-4FAA-BD4C-25A8C8D9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5</a:t>
            </a:fld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A0C02-6C89-497E-8D00-381DF9F0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1" t="2513" r="8333" b="31112"/>
          <a:stretch/>
        </p:blipFill>
        <p:spPr>
          <a:xfrm>
            <a:off x="383584" y="2012196"/>
            <a:ext cx="8184396" cy="4552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E9F19-F1D2-4AEC-833A-12C01EA6BC9C}"/>
              </a:ext>
            </a:extLst>
          </p:cNvPr>
          <p:cNvSpPr txBox="1"/>
          <p:nvPr/>
        </p:nvSpPr>
        <p:spPr>
          <a:xfrm>
            <a:off x="2799382" y="1600200"/>
            <a:ext cx="398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 pages on the pdf: 25-28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F1F4DA-43D7-4562-9389-56C65C0BF180}"/>
              </a:ext>
            </a:extLst>
          </p:cNvPr>
          <p:cNvCxnSpPr>
            <a:cxnSpLocks/>
          </p:cNvCxnSpPr>
          <p:nvPr/>
        </p:nvCxnSpPr>
        <p:spPr>
          <a:xfrm>
            <a:off x="6324600" y="270328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B0A7C3-68AC-489A-96C3-EBFC74BDEE6E}"/>
              </a:ext>
            </a:extLst>
          </p:cNvPr>
          <p:cNvCxnSpPr>
            <a:cxnSpLocks/>
          </p:cNvCxnSpPr>
          <p:nvPr/>
        </p:nvCxnSpPr>
        <p:spPr>
          <a:xfrm>
            <a:off x="7543800" y="2703282"/>
            <a:ext cx="10241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1A18A8-A0EE-4EE2-9398-714262349FEC}"/>
              </a:ext>
            </a:extLst>
          </p:cNvPr>
          <p:cNvSpPr txBox="1"/>
          <p:nvPr/>
        </p:nvSpPr>
        <p:spPr>
          <a:xfrm>
            <a:off x="6455044" y="362710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A462C-453C-4929-9070-D93946D6B0B6}"/>
              </a:ext>
            </a:extLst>
          </p:cNvPr>
          <p:cNvSpPr txBox="1"/>
          <p:nvPr/>
        </p:nvSpPr>
        <p:spPr>
          <a:xfrm>
            <a:off x="7888961" y="28002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372A2-5A5F-46C2-AAA6-D107A9997765}"/>
              </a:ext>
            </a:extLst>
          </p:cNvPr>
          <p:cNvSpPr txBox="1"/>
          <p:nvPr/>
        </p:nvSpPr>
        <p:spPr>
          <a:xfrm>
            <a:off x="762000" y="439167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5C792-F0FB-47C7-A912-F00576031726}"/>
              </a:ext>
            </a:extLst>
          </p:cNvPr>
          <p:cNvSpPr txBox="1"/>
          <p:nvPr/>
        </p:nvSpPr>
        <p:spPr>
          <a:xfrm>
            <a:off x="2380282" y="534705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BA1D7-8C06-4834-8E66-4B0D65BA9B68}"/>
              </a:ext>
            </a:extLst>
          </p:cNvPr>
          <p:cNvSpPr txBox="1"/>
          <p:nvPr/>
        </p:nvSpPr>
        <p:spPr>
          <a:xfrm>
            <a:off x="-288654" y="5751763"/>
            <a:ext cx="21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Abutment 47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931D14-ACEF-4B6D-957F-04C124BD9D23}"/>
              </a:ext>
            </a:extLst>
          </p:cNvPr>
          <p:cNvSpPr txBox="1"/>
          <p:nvPr/>
        </p:nvSpPr>
        <p:spPr>
          <a:xfrm>
            <a:off x="1070997" y="4691761"/>
            <a:ext cx="105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F3749-578E-4EC1-B466-2CF932A0F198}"/>
              </a:ext>
            </a:extLst>
          </p:cNvPr>
          <p:cNvSpPr txBox="1"/>
          <p:nvPr/>
        </p:nvSpPr>
        <p:spPr>
          <a:xfrm>
            <a:off x="6469896" y="2361433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6C44C-4DC8-4588-A1B4-7D15A1A98834}"/>
              </a:ext>
            </a:extLst>
          </p:cNvPr>
          <p:cNvSpPr txBox="1"/>
          <p:nvPr/>
        </p:nvSpPr>
        <p:spPr>
          <a:xfrm>
            <a:off x="6899650" y="235751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919AD-3029-4C99-BA58-DCF603663373}"/>
              </a:ext>
            </a:extLst>
          </p:cNvPr>
          <p:cNvSpPr txBox="1"/>
          <p:nvPr/>
        </p:nvSpPr>
        <p:spPr>
          <a:xfrm>
            <a:off x="7411418" y="235751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C7F33B-6C58-40CA-B94F-44DB5B7DEF2D}"/>
              </a:ext>
            </a:extLst>
          </p:cNvPr>
          <p:cNvSpPr txBox="1"/>
          <p:nvPr/>
        </p:nvSpPr>
        <p:spPr>
          <a:xfrm>
            <a:off x="7828582" y="2379792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9FB03-BABF-476A-9777-450E39CE3362}"/>
              </a:ext>
            </a:extLst>
          </p:cNvPr>
          <p:cNvSpPr txBox="1"/>
          <p:nvPr/>
        </p:nvSpPr>
        <p:spPr>
          <a:xfrm>
            <a:off x="8261888" y="23430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1D725B-8A53-440B-9015-3CEBC9946203}"/>
              </a:ext>
            </a:extLst>
          </p:cNvPr>
          <p:cNvSpPr txBox="1"/>
          <p:nvPr/>
        </p:nvSpPr>
        <p:spPr>
          <a:xfrm>
            <a:off x="6573218" y="278773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07F27-DF78-4C1E-BDBC-56BD76AE6611}"/>
              </a:ext>
            </a:extLst>
          </p:cNvPr>
          <p:cNvSpPr txBox="1"/>
          <p:nvPr/>
        </p:nvSpPr>
        <p:spPr>
          <a:xfrm>
            <a:off x="7322946" y="3641243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8C856-CCEC-44BC-B500-32E53AD1685E}"/>
              </a:ext>
            </a:extLst>
          </p:cNvPr>
          <p:cNvSpPr txBox="1"/>
          <p:nvPr/>
        </p:nvSpPr>
        <p:spPr>
          <a:xfrm>
            <a:off x="6715609" y="1963995"/>
            <a:ext cx="1656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Abutments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F1F857-E100-42AB-9965-F0D2F1B082B6}"/>
              </a:ext>
            </a:extLst>
          </p:cNvPr>
          <p:cNvSpPr txBox="1"/>
          <p:nvPr/>
        </p:nvSpPr>
        <p:spPr>
          <a:xfrm>
            <a:off x="2912390" y="4646865"/>
            <a:ext cx="21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Bent 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6EABE8-D880-42C8-8CAB-CF811B58F1E9}"/>
              </a:ext>
            </a:extLst>
          </p:cNvPr>
          <p:cNvSpPr txBox="1"/>
          <p:nvPr/>
        </p:nvSpPr>
        <p:spPr>
          <a:xfrm>
            <a:off x="4661761" y="3510442"/>
            <a:ext cx="21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Bent 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A19C6A-CC74-40E2-9B47-5B262D09AA9D}"/>
              </a:ext>
            </a:extLst>
          </p:cNvPr>
          <p:cNvSpPr txBox="1"/>
          <p:nvPr/>
        </p:nvSpPr>
        <p:spPr>
          <a:xfrm>
            <a:off x="3575911" y="1963995"/>
            <a:ext cx="21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Abutment 50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EC9C6-EC21-4B96-973F-2FA5D3D7D0B0}"/>
              </a:ext>
            </a:extLst>
          </p:cNvPr>
          <p:cNvSpPr txBox="1"/>
          <p:nvPr/>
        </p:nvSpPr>
        <p:spPr>
          <a:xfrm>
            <a:off x="6279396" y="2513833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CF5E67-FCEF-4677-A635-C6D9FEAEEB19}"/>
              </a:ext>
            </a:extLst>
          </p:cNvPr>
          <p:cNvSpPr txBox="1"/>
          <p:nvPr/>
        </p:nvSpPr>
        <p:spPr>
          <a:xfrm>
            <a:off x="1600200" y="4088159"/>
            <a:ext cx="105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114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4B734D-3F83-4BF8-8B87-5CA079C7441E}"/>
              </a:ext>
            </a:extLst>
          </p:cNvPr>
          <p:cNvSpPr txBox="1"/>
          <p:nvPr/>
        </p:nvSpPr>
        <p:spPr>
          <a:xfrm>
            <a:off x="2244348" y="3510442"/>
            <a:ext cx="105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091FD7-465C-4948-9A98-9C510A892D27}"/>
              </a:ext>
            </a:extLst>
          </p:cNvPr>
          <p:cNvSpPr txBox="1"/>
          <p:nvPr/>
        </p:nvSpPr>
        <p:spPr>
          <a:xfrm>
            <a:off x="3413501" y="2752065"/>
            <a:ext cx="105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8430A8-DA21-417C-998C-7F55EF5C33C6}"/>
              </a:ext>
            </a:extLst>
          </p:cNvPr>
          <p:cNvSpPr txBox="1"/>
          <p:nvPr/>
        </p:nvSpPr>
        <p:spPr>
          <a:xfrm>
            <a:off x="1482673" y="5347057"/>
            <a:ext cx="105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FBA54E-F8D1-41E9-9CC6-BEE681747FEF}"/>
              </a:ext>
            </a:extLst>
          </p:cNvPr>
          <p:cNvSpPr txBox="1"/>
          <p:nvPr/>
        </p:nvSpPr>
        <p:spPr>
          <a:xfrm>
            <a:off x="2218517" y="4798944"/>
            <a:ext cx="105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214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BEF11A-7285-4691-98A4-635AD712E18D}"/>
              </a:ext>
            </a:extLst>
          </p:cNvPr>
          <p:cNvSpPr txBox="1"/>
          <p:nvPr/>
        </p:nvSpPr>
        <p:spPr>
          <a:xfrm>
            <a:off x="2939835" y="4073366"/>
            <a:ext cx="105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221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917943-DEC0-4F14-8E49-66875EBE4790}"/>
              </a:ext>
            </a:extLst>
          </p:cNvPr>
          <p:cNvSpPr txBox="1"/>
          <p:nvPr/>
        </p:nvSpPr>
        <p:spPr>
          <a:xfrm>
            <a:off x="3942703" y="3342741"/>
            <a:ext cx="105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224</a:t>
            </a:r>
          </a:p>
        </p:txBody>
      </p:sp>
    </p:spTree>
    <p:extLst>
      <p:ext uri="{BB962C8B-B14F-4D97-AF65-F5344CB8AC3E}">
        <p14:creationId xmlns:p14="http://schemas.microsoft.com/office/powerpoint/2010/main" val="273221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A2CB5-C6F1-4D02-B116-BB433704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" y="1713035"/>
            <a:ext cx="2521172" cy="10152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087DEC2-5F57-464F-BF32-0B96C9F1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4" y="248563"/>
            <a:ext cx="8382000" cy="1139825"/>
          </a:xfrm>
        </p:spPr>
        <p:txBody>
          <a:bodyPr/>
          <a:lstStyle/>
          <a:p>
            <a:pPr>
              <a:defRPr/>
            </a:pPr>
            <a:r>
              <a:rPr lang="en-US" sz="2800" u="sng" dirty="0"/>
              <a:t>Tasks 3 &amp; 4</a:t>
            </a:r>
            <a:r>
              <a:rPr lang="en-US" sz="2800" dirty="0"/>
              <a:t>: Developing detailed FE models and Conducting nonlinear dynamic analyses: </a:t>
            </a:r>
            <a:r>
              <a:rPr lang="en-US" sz="2800" i="1" dirty="0"/>
              <a:t>Aerial Structure II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9908E-4E2A-4FAA-BD4C-25A8C8D9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6</a:t>
            </a:fld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E2B9E-9368-4786-B3EC-49771BE78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4"/>
          <a:stretch/>
        </p:blipFill>
        <p:spPr>
          <a:xfrm>
            <a:off x="2444162" y="1660829"/>
            <a:ext cx="3871644" cy="1063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7E0258-0D1A-42F1-BB95-7C2B44F691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2"/>
          <a:stretch/>
        </p:blipFill>
        <p:spPr>
          <a:xfrm>
            <a:off x="6154960" y="1616058"/>
            <a:ext cx="2912840" cy="11221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8F6E50-42DF-4521-BDE5-C98DE7742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074105"/>
            <a:ext cx="6477000" cy="363847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0887EB-3C72-4A38-AC5D-2EFA64DAA3CF}"/>
              </a:ext>
            </a:extLst>
          </p:cNvPr>
          <p:cNvSpPr/>
          <p:nvPr/>
        </p:nvSpPr>
        <p:spPr>
          <a:xfrm>
            <a:off x="997174" y="1522883"/>
            <a:ext cx="547120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spcAft>
                <a:spcPts val="600"/>
              </a:spcAft>
              <a:tabLst>
                <a:tab pos="1084263" algn="l"/>
              </a:tabLst>
              <a:defRPr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Rockridge: Claremont Ave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A6CB80-524B-4A09-97D2-332BA7BF1927}"/>
              </a:ext>
            </a:extLst>
          </p:cNvPr>
          <p:cNvSpPr/>
          <p:nvPr/>
        </p:nvSpPr>
        <p:spPr>
          <a:xfrm>
            <a:off x="3579884" y="4365847"/>
            <a:ext cx="1600200" cy="9144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7DEC2-5F57-464F-BF32-0B96C9F1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4" y="248563"/>
            <a:ext cx="8382000" cy="1139825"/>
          </a:xfrm>
        </p:spPr>
        <p:txBody>
          <a:bodyPr/>
          <a:lstStyle/>
          <a:p>
            <a:pPr>
              <a:defRPr/>
            </a:pPr>
            <a:r>
              <a:rPr lang="en-US" sz="2800" u="sng" dirty="0"/>
              <a:t>Tasks 3 &amp; 4</a:t>
            </a:r>
            <a:r>
              <a:rPr lang="en-US" sz="2800" dirty="0"/>
              <a:t>: Developing detailed FE models and Conducting nonlinear dynamic analyses: </a:t>
            </a:r>
            <a:r>
              <a:rPr lang="en-US" sz="2800" i="1" dirty="0"/>
              <a:t>Aerial Structure II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9908E-4E2A-4FAA-BD4C-25A8C8D9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7</a:t>
            </a:fld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FAD3E-EC04-4F1C-9604-0E4EC137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11" y="2057400"/>
            <a:ext cx="3562350" cy="3181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20791-E268-499F-85FA-D2E2314EC89E}"/>
              </a:ext>
            </a:extLst>
          </p:cNvPr>
          <p:cNvSpPr/>
          <p:nvPr/>
        </p:nvSpPr>
        <p:spPr>
          <a:xfrm>
            <a:off x="621386" y="4191000"/>
            <a:ext cx="28956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3A7129-06C2-4274-A7C0-621AD94A5A7F}"/>
              </a:ext>
            </a:extLst>
          </p:cNvPr>
          <p:cNvCxnSpPr/>
          <p:nvPr/>
        </p:nvCxnSpPr>
        <p:spPr>
          <a:xfrm flipH="1">
            <a:off x="2450186" y="3352800"/>
            <a:ext cx="3048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21B1E9-8FAA-4DA2-A516-C7CDDF8347AD}"/>
              </a:ext>
            </a:extLst>
          </p:cNvPr>
          <p:cNvCxnSpPr/>
          <p:nvPr/>
        </p:nvCxnSpPr>
        <p:spPr>
          <a:xfrm>
            <a:off x="1230986" y="3352800"/>
            <a:ext cx="3048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765DA48-79E8-4543-9E4D-72073A26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16" y="2050942"/>
            <a:ext cx="3562350" cy="31813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7683AE-2F92-4B63-B977-18D9661F9C0B}"/>
              </a:ext>
            </a:extLst>
          </p:cNvPr>
          <p:cNvSpPr/>
          <p:nvPr/>
        </p:nvSpPr>
        <p:spPr>
          <a:xfrm>
            <a:off x="6493791" y="4191000"/>
            <a:ext cx="914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31B5F9-067A-492D-9B79-06BC22CE1A07}"/>
              </a:ext>
            </a:extLst>
          </p:cNvPr>
          <p:cNvCxnSpPr>
            <a:cxnSpLocks/>
          </p:cNvCxnSpPr>
          <p:nvPr/>
        </p:nvCxnSpPr>
        <p:spPr>
          <a:xfrm flipH="1">
            <a:off x="7408191" y="3346342"/>
            <a:ext cx="3048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C6DA71-8C2A-4732-9A64-950413CF4EF1}"/>
              </a:ext>
            </a:extLst>
          </p:cNvPr>
          <p:cNvCxnSpPr>
            <a:cxnSpLocks/>
          </p:cNvCxnSpPr>
          <p:nvPr/>
        </p:nvCxnSpPr>
        <p:spPr>
          <a:xfrm>
            <a:off x="6188991" y="3346342"/>
            <a:ext cx="3048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4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7DEC2-5F57-464F-BF32-0B96C9F1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4" y="248563"/>
            <a:ext cx="8382000" cy="1139825"/>
          </a:xfrm>
        </p:spPr>
        <p:txBody>
          <a:bodyPr/>
          <a:lstStyle/>
          <a:p>
            <a:pPr>
              <a:defRPr/>
            </a:pPr>
            <a:r>
              <a:rPr lang="en-US" sz="2800" u="sng" dirty="0"/>
              <a:t>Tasks 3 &amp; 4</a:t>
            </a:r>
            <a:r>
              <a:rPr lang="en-US" sz="2800" dirty="0"/>
              <a:t>: Developing detailed FE models and Conducting nonlinear dynamic analyses: </a:t>
            </a:r>
            <a:r>
              <a:rPr lang="en-US" sz="2800" i="1" dirty="0"/>
              <a:t>Aerial Structure II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69908E-4E2A-4FAA-BD4C-25A8C8D9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D85424-7993-4E48-9C94-4B5519779D80}" type="slidenum">
              <a:rPr lang="en-US" altLang="en-US" smtClean="0"/>
              <a:pPr>
                <a:defRPr/>
              </a:pPr>
              <a:t>8</a:t>
            </a:fld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E923D18-7D6A-4253-A7BA-D9C676716959}"/>
              </a:ext>
            </a:extLst>
          </p:cNvPr>
          <p:cNvSpPr/>
          <p:nvPr/>
        </p:nvSpPr>
        <p:spPr>
          <a:xfrm>
            <a:off x="2362200" y="2496517"/>
            <a:ext cx="4038600" cy="1676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390B1-A2D6-48EC-82CA-132CE2B86775}"/>
              </a:ext>
            </a:extLst>
          </p:cNvPr>
          <p:cNvCxnSpPr/>
          <p:nvPr/>
        </p:nvCxnSpPr>
        <p:spPr>
          <a:xfrm flipV="1">
            <a:off x="6172200" y="1658317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D40A7A-F6AA-4873-B82F-3D9BBDFCCB8D}"/>
              </a:ext>
            </a:extLst>
          </p:cNvPr>
          <p:cNvCxnSpPr/>
          <p:nvPr/>
        </p:nvCxnSpPr>
        <p:spPr>
          <a:xfrm>
            <a:off x="6172200" y="3334717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A3E657-4809-439E-82A0-8BE92197B9C2}"/>
              </a:ext>
            </a:extLst>
          </p:cNvPr>
          <p:cNvCxnSpPr/>
          <p:nvPr/>
        </p:nvCxnSpPr>
        <p:spPr>
          <a:xfrm flipH="1">
            <a:off x="5105400" y="3334717"/>
            <a:ext cx="10668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21C955-3D18-4D75-8A02-331619090384}"/>
              </a:ext>
            </a:extLst>
          </p:cNvPr>
          <p:cNvSpPr txBox="1"/>
          <p:nvPr/>
        </p:nvSpPr>
        <p:spPr>
          <a:xfrm>
            <a:off x="6324600" y="1353517"/>
            <a:ext cx="761998" cy="47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80505-E40D-4062-81F3-CBC9EBCB705A}"/>
              </a:ext>
            </a:extLst>
          </p:cNvPr>
          <p:cNvSpPr txBox="1"/>
          <p:nvPr/>
        </p:nvSpPr>
        <p:spPr>
          <a:xfrm>
            <a:off x="5179666" y="4367951"/>
            <a:ext cx="761998" cy="47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52DC3C-3E7A-4B38-A4AD-215E9FBB7C46}"/>
              </a:ext>
            </a:extLst>
          </p:cNvPr>
          <p:cNvSpPr txBox="1"/>
          <p:nvPr/>
        </p:nvSpPr>
        <p:spPr>
          <a:xfrm>
            <a:off x="7696200" y="2828448"/>
            <a:ext cx="761998" cy="47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graphicFrame>
        <p:nvGraphicFramePr>
          <p:cNvPr id="16" name="Table 22">
            <a:extLst>
              <a:ext uri="{FF2B5EF4-FFF2-40B4-BE49-F238E27FC236}">
                <a16:creationId xmlns:a16="http://schemas.microsoft.com/office/drawing/2014/main" id="{BC5532A4-63F7-4CDE-8A5E-FF7884D30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753454"/>
              </p:ext>
            </p:extLst>
          </p:nvPr>
        </p:nvGraphicFramePr>
        <p:xfrm>
          <a:off x="716153" y="4976273"/>
          <a:ext cx="736104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3682">
                  <a:extLst>
                    <a:ext uri="{9D8B030D-6E8A-4147-A177-3AD203B41FA5}">
                      <a16:colId xmlns:a16="http://schemas.microsoft.com/office/drawing/2014/main" val="369080821"/>
                    </a:ext>
                  </a:extLst>
                </a:gridCol>
                <a:gridCol w="2453682">
                  <a:extLst>
                    <a:ext uri="{9D8B030D-6E8A-4147-A177-3AD203B41FA5}">
                      <a16:colId xmlns:a16="http://schemas.microsoft.com/office/drawing/2014/main" val="2753241363"/>
                    </a:ext>
                  </a:extLst>
                </a:gridCol>
                <a:gridCol w="2453682">
                  <a:extLst>
                    <a:ext uri="{9D8B030D-6E8A-4147-A177-3AD203B41FA5}">
                      <a16:colId xmlns:a16="http://schemas.microsoft.com/office/drawing/2014/main" val="4211443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Conventional sensor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Microcontroller sensor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58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469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09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617080"/>
      </p:ext>
    </p:extLst>
  </p:cSld>
  <p:clrMapOvr>
    <a:masterClrMapping/>
  </p:clrMapOvr>
</p:sld>
</file>

<file path=ppt/theme/theme1.xml><?xml version="1.0" encoding="utf-8"?>
<a:theme xmlns:a="http://schemas.openxmlformats.org/drawingml/2006/main" name="1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41976</TotalTime>
  <Words>300</Words>
  <Application>Microsoft Office PowerPoint</Application>
  <PresentationFormat>On-screen Show (4:3)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Tahoma</vt:lpstr>
      <vt:lpstr>Times New Roman</vt:lpstr>
      <vt:lpstr>Verdana</vt:lpstr>
      <vt:lpstr>Wingdings</vt:lpstr>
      <vt:lpstr>1_Level</vt:lpstr>
      <vt:lpstr>Tasks 3 &amp; 4: Developing detailed FE models and Conducting nonlinear dynamic analyses: Aerial Structure I</vt:lpstr>
      <vt:lpstr>Tasks 3 &amp; 4: Developing detailed FE models and Conducting nonlinear dynamic analyses: Aerial Structure I</vt:lpstr>
      <vt:lpstr>Tasks 3 &amp; 4: Developing detailed FE models and Conducting nonlinear dynamic analyses: Aerial Structure I</vt:lpstr>
      <vt:lpstr>Tasks 3 &amp; 4: Developing detailed FE models and Conducting nonlinear dynamic analyses: Aerial Structure I</vt:lpstr>
      <vt:lpstr>Tasks 3 &amp; 4: Developing detailed FE models and Conducting nonlinear dynamic analyses: Aerial Structure I</vt:lpstr>
      <vt:lpstr>Tasks 3 &amp; 4: Developing detailed FE models and Conducting nonlinear dynamic analyses: Aerial Structure II</vt:lpstr>
      <vt:lpstr>Tasks 3 &amp; 4: Developing detailed FE models and Conducting nonlinear dynamic analyses: Aerial Structure II</vt:lpstr>
      <vt:lpstr>Tasks 3 &amp; 4: Developing detailed FE models and Conducting nonlinear dynamic analyses: Aerial Structure II</vt:lpstr>
    </vt:vector>
  </TitlesOfParts>
  <Manager/>
  <Company>PEER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Grace Kang</dc:creator>
  <cp:keywords/>
  <dc:description/>
  <cp:lastModifiedBy>Selim Gunay</cp:lastModifiedBy>
  <cp:revision>715</cp:revision>
  <cp:lastPrinted>2021-03-07T17:52:33Z</cp:lastPrinted>
  <dcterms:created xsi:type="dcterms:W3CDTF">2008-08-25T17:16:11Z</dcterms:created>
  <dcterms:modified xsi:type="dcterms:W3CDTF">2021-06-28T22:10:05Z</dcterms:modified>
  <cp:category/>
</cp:coreProperties>
</file>